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0" r:id="rId6"/>
    <p:sldId id="267" r:id="rId7"/>
    <p:sldId id="259" r:id="rId8"/>
    <p:sldId id="268" r:id="rId9"/>
    <p:sldId id="262" r:id="rId10"/>
    <p:sldId id="264" r:id="rId11"/>
    <p:sldId id="261" r:id="rId12"/>
    <p:sldId id="269" r:id="rId13"/>
    <p:sldId id="263" r:id="rId14"/>
  </p:sldIdLst>
  <p:sldSz cx="5797550" cy="5940425"/>
  <p:notesSz cx="6797675" cy="9926638"/>
  <p:defaultTextStyle>
    <a:defPPr>
      <a:defRPr lang="sv-SE"/>
    </a:defPPr>
    <a:lvl1pPr marL="0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5328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0655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05981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41309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76636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11963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47291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82617" algn="l" defTabSz="67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71">
          <p15:clr>
            <a:srgbClr val="A4A3A4"/>
          </p15:clr>
        </p15:guide>
        <p15:guide id="2" pos="18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fi Jakobsson Edvardsson" initials="SJE" lastIdx="2" clrIdx="0"/>
  <p:cmAuthor id="1" name="Martin Sjöstrand" initials="M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3333D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69"/>
  </p:normalViewPr>
  <p:slideViewPr>
    <p:cSldViewPr>
      <p:cViewPr>
        <p:scale>
          <a:sx n="131" d="100"/>
          <a:sy n="131" d="100"/>
        </p:scale>
        <p:origin x="-1974" y="144"/>
      </p:cViewPr>
      <p:guideLst>
        <p:guide orient="horz" pos="1871"/>
        <p:guide pos="18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618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902" y="2"/>
            <a:ext cx="294618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3520-0D6B-420C-BFAD-5C9012A7E79F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582738" y="744538"/>
            <a:ext cx="3632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9428716"/>
            <a:ext cx="294618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902" y="9428716"/>
            <a:ext cx="294618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60A7F-E99D-4FE4-8647-ABF585E846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381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35328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70655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1005981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341309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76636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011963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347291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682617" algn="l" defTabSz="67065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60A7F-E99D-4FE4-8647-ABF585E846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95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60A7F-E99D-4FE4-8647-ABF585E846A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4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60A7F-E99D-4FE4-8647-ABF585E846A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20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60A7F-E99D-4FE4-8647-ABF585E846A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07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34817" y="1845384"/>
            <a:ext cx="4927918" cy="127334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69633" y="3366241"/>
            <a:ext cx="4058285" cy="1518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5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0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0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1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11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4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82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25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2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203224" y="237893"/>
            <a:ext cx="1304449" cy="50686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89878" y="237893"/>
            <a:ext cx="3816720" cy="50686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8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07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966" y="3817274"/>
            <a:ext cx="4927918" cy="1179834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966" y="2517807"/>
            <a:ext cx="4927918" cy="129946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53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06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0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413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766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119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4729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8261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10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89877" y="1386101"/>
            <a:ext cx="2560585" cy="392040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947089" y="1386101"/>
            <a:ext cx="2560585" cy="392040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11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89880" y="1329721"/>
            <a:ext cx="2561591" cy="5541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328" indent="0">
              <a:buNone/>
              <a:defRPr sz="1500" b="1"/>
            </a:lvl2pPr>
            <a:lvl3pPr marL="670655" indent="0">
              <a:buNone/>
              <a:defRPr sz="1300" b="1"/>
            </a:lvl3pPr>
            <a:lvl4pPr marL="1005981" indent="0">
              <a:buNone/>
              <a:defRPr sz="1200" b="1"/>
            </a:lvl4pPr>
            <a:lvl5pPr marL="1341309" indent="0">
              <a:buNone/>
              <a:defRPr sz="1200" b="1"/>
            </a:lvl5pPr>
            <a:lvl6pPr marL="1676636" indent="0">
              <a:buNone/>
              <a:defRPr sz="1200" b="1"/>
            </a:lvl6pPr>
            <a:lvl7pPr marL="2011963" indent="0">
              <a:buNone/>
              <a:defRPr sz="1200" b="1"/>
            </a:lvl7pPr>
            <a:lvl8pPr marL="2347291" indent="0">
              <a:buNone/>
              <a:defRPr sz="1200" b="1"/>
            </a:lvl8pPr>
            <a:lvl9pPr marL="2682617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89880" y="1883885"/>
            <a:ext cx="2561591" cy="34226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2945076" y="1329721"/>
            <a:ext cx="2562597" cy="5541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328" indent="0">
              <a:buNone/>
              <a:defRPr sz="1500" b="1"/>
            </a:lvl2pPr>
            <a:lvl3pPr marL="670655" indent="0">
              <a:buNone/>
              <a:defRPr sz="1300" b="1"/>
            </a:lvl3pPr>
            <a:lvl4pPr marL="1005981" indent="0">
              <a:buNone/>
              <a:defRPr sz="1200" b="1"/>
            </a:lvl4pPr>
            <a:lvl5pPr marL="1341309" indent="0">
              <a:buNone/>
              <a:defRPr sz="1200" b="1"/>
            </a:lvl5pPr>
            <a:lvl6pPr marL="1676636" indent="0">
              <a:buNone/>
              <a:defRPr sz="1200" b="1"/>
            </a:lvl6pPr>
            <a:lvl7pPr marL="2011963" indent="0">
              <a:buNone/>
              <a:defRPr sz="1200" b="1"/>
            </a:lvl7pPr>
            <a:lvl8pPr marL="2347291" indent="0">
              <a:buNone/>
              <a:defRPr sz="1200" b="1"/>
            </a:lvl8pPr>
            <a:lvl9pPr marL="2682617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945076" y="1883885"/>
            <a:ext cx="2562597" cy="34226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2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05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82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9880" y="236517"/>
            <a:ext cx="1907354" cy="100657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66681" y="236518"/>
            <a:ext cx="3240992" cy="5069988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89880" y="1243089"/>
            <a:ext cx="1907354" cy="4063417"/>
          </a:xfrm>
        </p:spPr>
        <p:txBody>
          <a:bodyPr/>
          <a:lstStyle>
            <a:lvl1pPr marL="0" indent="0">
              <a:buNone/>
              <a:defRPr sz="1000"/>
            </a:lvl1pPr>
            <a:lvl2pPr marL="335328" indent="0">
              <a:buNone/>
              <a:defRPr sz="800"/>
            </a:lvl2pPr>
            <a:lvl3pPr marL="670655" indent="0">
              <a:buNone/>
              <a:defRPr sz="700"/>
            </a:lvl3pPr>
            <a:lvl4pPr marL="1005981" indent="0">
              <a:buNone/>
              <a:defRPr sz="700"/>
            </a:lvl4pPr>
            <a:lvl5pPr marL="1341309" indent="0">
              <a:buNone/>
              <a:defRPr sz="700"/>
            </a:lvl5pPr>
            <a:lvl6pPr marL="1676636" indent="0">
              <a:buNone/>
              <a:defRPr sz="700"/>
            </a:lvl6pPr>
            <a:lvl7pPr marL="2011963" indent="0">
              <a:buNone/>
              <a:defRPr sz="700"/>
            </a:lvl7pPr>
            <a:lvl8pPr marL="2347291" indent="0">
              <a:buNone/>
              <a:defRPr sz="700"/>
            </a:lvl8pPr>
            <a:lvl9pPr marL="2682617" indent="0">
              <a:buNone/>
              <a:defRPr sz="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6360" y="4158299"/>
            <a:ext cx="3478530" cy="49091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36360" y="530788"/>
            <a:ext cx="3478530" cy="3564255"/>
          </a:xfrm>
        </p:spPr>
        <p:txBody>
          <a:bodyPr/>
          <a:lstStyle>
            <a:lvl1pPr marL="0" indent="0">
              <a:buNone/>
              <a:defRPr sz="2300"/>
            </a:lvl1pPr>
            <a:lvl2pPr marL="335328" indent="0">
              <a:buNone/>
              <a:defRPr sz="2100"/>
            </a:lvl2pPr>
            <a:lvl3pPr marL="670655" indent="0">
              <a:buNone/>
              <a:defRPr sz="1800"/>
            </a:lvl3pPr>
            <a:lvl4pPr marL="1005981" indent="0">
              <a:buNone/>
              <a:defRPr sz="1500"/>
            </a:lvl4pPr>
            <a:lvl5pPr marL="1341309" indent="0">
              <a:buNone/>
              <a:defRPr sz="1500"/>
            </a:lvl5pPr>
            <a:lvl6pPr marL="1676636" indent="0">
              <a:buNone/>
              <a:defRPr sz="1500"/>
            </a:lvl6pPr>
            <a:lvl7pPr marL="2011963" indent="0">
              <a:buNone/>
              <a:defRPr sz="1500"/>
            </a:lvl7pPr>
            <a:lvl8pPr marL="2347291" indent="0">
              <a:buNone/>
              <a:defRPr sz="1500"/>
            </a:lvl8pPr>
            <a:lvl9pPr marL="2682617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6360" y="4649210"/>
            <a:ext cx="3478530" cy="697174"/>
          </a:xfrm>
        </p:spPr>
        <p:txBody>
          <a:bodyPr/>
          <a:lstStyle>
            <a:lvl1pPr marL="0" indent="0">
              <a:buNone/>
              <a:defRPr sz="1000"/>
            </a:lvl1pPr>
            <a:lvl2pPr marL="335328" indent="0">
              <a:buNone/>
              <a:defRPr sz="800"/>
            </a:lvl2pPr>
            <a:lvl3pPr marL="670655" indent="0">
              <a:buNone/>
              <a:defRPr sz="700"/>
            </a:lvl3pPr>
            <a:lvl4pPr marL="1005981" indent="0">
              <a:buNone/>
              <a:defRPr sz="700"/>
            </a:lvl4pPr>
            <a:lvl5pPr marL="1341309" indent="0">
              <a:buNone/>
              <a:defRPr sz="700"/>
            </a:lvl5pPr>
            <a:lvl6pPr marL="1676636" indent="0">
              <a:buNone/>
              <a:defRPr sz="700"/>
            </a:lvl6pPr>
            <a:lvl7pPr marL="2011963" indent="0">
              <a:buNone/>
              <a:defRPr sz="700"/>
            </a:lvl7pPr>
            <a:lvl8pPr marL="2347291" indent="0">
              <a:buNone/>
              <a:defRPr sz="700"/>
            </a:lvl8pPr>
            <a:lvl9pPr marL="2682617" indent="0">
              <a:buNone/>
              <a:defRPr sz="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388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89878" y="237893"/>
            <a:ext cx="5217795" cy="990071"/>
          </a:xfrm>
          <a:prstGeom prst="rect">
            <a:avLst/>
          </a:prstGeom>
        </p:spPr>
        <p:txBody>
          <a:bodyPr vert="horz" lIns="67065" tIns="33532" rIns="67065" bIns="33532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89878" y="1386101"/>
            <a:ext cx="5217795" cy="3920406"/>
          </a:xfrm>
          <a:prstGeom prst="rect">
            <a:avLst/>
          </a:prstGeom>
        </p:spPr>
        <p:txBody>
          <a:bodyPr vert="horz" lIns="67065" tIns="33532" rIns="67065" bIns="33532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89877" y="5505895"/>
            <a:ext cx="1352762" cy="316273"/>
          </a:xfrm>
          <a:prstGeom prst="rect">
            <a:avLst/>
          </a:prstGeom>
        </p:spPr>
        <p:txBody>
          <a:bodyPr vert="horz" lIns="67065" tIns="33532" rIns="67065" bIns="335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2013-02-19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980830" y="5505895"/>
            <a:ext cx="1835891" cy="316273"/>
          </a:xfrm>
          <a:prstGeom prst="rect">
            <a:avLst/>
          </a:prstGeom>
        </p:spPr>
        <p:txBody>
          <a:bodyPr vert="horz" lIns="67065" tIns="33532" rIns="67065" bIns="335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154912" y="5505895"/>
            <a:ext cx="1352762" cy="316273"/>
          </a:xfrm>
          <a:prstGeom prst="rect">
            <a:avLst/>
          </a:prstGeom>
        </p:spPr>
        <p:txBody>
          <a:bodyPr vert="horz" lIns="67065" tIns="33532" rIns="67065" bIns="335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F435-C018-435D-B9F3-6F84B133A1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34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670655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96" indent="-251496" algn="l" defTabSz="6706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4907" indent="-209579" algn="l" defTabSz="6706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38318" indent="-167663" algn="l" defTabSz="67065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645" indent="-167663" algn="l" defTabSz="670655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8973" indent="-167663" algn="l" defTabSz="670655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4299" indent="-167663" algn="l" defTabSz="6706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79627" indent="-167663" algn="l" defTabSz="6706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954" indent="-167663" algn="l" defTabSz="6706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50281" indent="-167663" algn="l" defTabSz="6706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5328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0655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981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09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636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963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47291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82617" algn="l" defTabSz="67065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136360" y="4158299"/>
            <a:ext cx="4498718" cy="490911"/>
          </a:xfrm>
        </p:spPr>
        <p:txBody>
          <a:bodyPr>
            <a:noAutofit/>
          </a:bodyPr>
          <a:lstStyle/>
          <a:p>
            <a:pPr algn="r"/>
            <a:r>
              <a:rPr lang="sv-SE" sz="3200" b="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ARKITEKTPROVET</a:t>
            </a:r>
            <a:endParaRPr lang="sv-SE" sz="3200" b="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Platshållare för bild 4"/>
          <p:cNvSpPr>
            <a:spLocks noGrp="1"/>
          </p:cNvSpPr>
          <p:nvPr>
            <p:ph type="pic" idx="1"/>
          </p:nvPr>
        </p:nvSpPr>
        <p:spPr>
          <a:xfrm>
            <a:off x="1136360" y="1025996"/>
            <a:ext cx="3478530" cy="3069047"/>
          </a:xfrm>
        </p:spPr>
      </p:sp>
      <p:sp>
        <p:nvSpPr>
          <p:cNvPr id="6" name="Platshållare för text 5"/>
          <p:cNvSpPr>
            <a:spLocks noGrp="1"/>
          </p:cNvSpPr>
          <p:nvPr>
            <p:ph type="body" sz="half" idx="2"/>
          </p:nvPr>
        </p:nvSpPr>
        <p:spPr>
          <a:xfrm>
            <a:off x="1136360" y="4649210"/>
            <a:ext cx="4426711" cy="697174"/>
          </a:xfrm>
        </p:spPr>
        <p:txBody>
          <a:bodyPr>
            <a:normAutofit/>
          </a:bodyPr>
          <a:lstStyle/>
          <a:p>
            <a:pPr algn="r"/>
            <a:r>
              <a:rPr lang="sv-SE" sz="700" dirty="0">
                <a:latin typeface="Century Gothic" pitchFamily="34" charset="0"/>
              </a:rPr>
              <a:t>Allt om Arkitektprovet på </a:t>
            </a:r>
            <a:r>
              <a:rPr lang="sv-SE" sz="7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arkitektprovet.se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87" y="1011338"/>
            <a:ext cx="5472000" cy="3074565"/>
          </a:xfrm>
          <a:prstGeom prst="rect">
            <a:avLst/>
          </a:prstGeom>
          <a:solidFill>
            <a:schemeClr val="accent6">
              <a:lumMod val="75000"/>
            </a:schemeClr>
          </a:solidFill>
          <a:extLst/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2718145" cy="316273"/>
          </a:xfrm>
        </p:spPr>
        <p:txBody>
          <a:bodyPr/>
          <a:lstStyle/>
          <a:p>
            <a:r>
              <a:rPr lang="sv-SE" dirty="0"/>
              <a:t>Författare: </a:t>
            </a:r>
            <a:r>
              <a:rPr lang="sv-SE" dirty="0" smtClean="0"/>
              <a:t>Sofi Jakobsson Edvardsson Chalmers Arkitektur</a:t>
            </a:r>
          </a:p>
          <a:p>
            <a:r>
              <a:rPr lang="sv-SE" dirty="0" smtClean="0"/>
              <a:t>Redigerad 2016-12-09: Martin Sjöstrand, KTH Arkitekturskolan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9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Vad juryn tittar på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2286097" cy="31627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450503" y="2322140"/>
            <a:ext cx="48965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ctr">
              <a:buFont typeface="Arial" pitchFamily="34" charset="0"/>
              <a:buChar char="•"/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Iakttagelseförmåga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(förmågan att avbilda föremål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pPr lvl="0" algn="ctr"/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lvl="0" algn="ctr"/>
            <a:endParaRPr lang="sv-SE" sz="900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Social inlevelseförmåga (förmågan att beskriva i text och bild en medmänniskas/människors förhållande till olika situationer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pPr lvl="0" algn="ctr"/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lvl="0" algn="ctr"/>
            <a:endParaRPr lang="sv-SE" sz="900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Rumsligt tredimensionellt tänkande (förmågan att förstå rumsliga sammanhang och uttrycka dessa i bild/er och/eller modell/er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pPr lvl="0" algn="ctr"/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lvl="0" algn="ctr"/>
            <a:endParaRPr lang="sv-SE" sz="900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Förmåga till tekniskt-konstruktivt 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tänkande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(förmågan att kunna gestalta och konstruera föremål, en byggnad eller en apparat för något bestämt ändamål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pPr lvl="0" algn="ctr"/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lvl="0" algn="ctr"/>
            <a:endParaRPr lang="sv-SE" sz="900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Kompositionsförmåga (förmågan att i olika material med hjälp av ljus, form och färg skildra t.ex. stämningar, rytm och rörelse)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90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Provorter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450503" y="2034108"/>
            <a:ext cx="4896544" cy="3312368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Göteborg:</a:t>
            </a:r>
            <a:r>
              <a:rPr lang="sv-SE" sz="900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Chalmers Arkitektur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Sven Hultins gata 6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412 96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Göteborg</a:t>
            </a:r>
          </a:p>
          <a:p>
            <a:pPr>
              <a:spcBef>
                <a:spcPts val="0"/>
              </a:spcBef>
            </a:pP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Lund:</a:t>
            </a:r>
            <a:r>
              <a:rPr lang="sv-SE" sz="900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Arkitektskolan,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LTH</a:t>
            </a:r>
          </a:p>
          <a:p>
            <a:pPr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Lunds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universitet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Sölvegatan 24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223 63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Lund</a:t>
            </a:r>
          </a:p>
          <a:p>
            <a:pPr>
              <a:spcBef>
                <a:spcPts val="0"/>
              </a:spcBef>
            </a:pP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Stockholm: </a:t>
            </a:r>
          </a:p>
          <a:p>
            <a:pPr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KTH Arkitekturskolan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800" dirty="0" err="1" smtClean="0">
                <a:solidFill>
                  <a:schemeClr val="tx1"/>
                </a:solidFill>
                <a:latin typeface="Century Gothic" pitchFamily="34" charset="0"/>
              </a:rPr>
              <a:t>Osquars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 Backe 5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8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100 44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Stockholm </a:t>
            </a:r>
          </a:p>
          <a:p>
            <a:pPr>
              <a:spcBef>
                <a:spcPts val="0"/>
              </a:spcBef>
            </a:pP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Umeå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:</a:t>
            </a:r>
            <a:r>
              <a:rPr lang="sv-SE" sz="900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Arkitekthögskolan, Umeå universitet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Östra Strandgatan 30 c</a:t>
            </a: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901 87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Umeå</a:t>
            </a:r>
          </a:p>
          <a:p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Byte av provort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Du kan byta provort,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i mån av plats. Skicka en förfrågan till </a:t>
            </a:r>
            <a:r>
              <a:rPr lang="sv-SE" sz="800" b="1" dirty="0" smtClean="0">
                <a:solidFill>
                  <a:srgbClr val="3333DF"/>
                </a:solidFill>
                <a:latin typeface="Century Gothic" pitchFamily="34" charset="0"/>
              </a:rPr>
              <a:t>info@arkitektprovet.se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senast </a:t>
            </a:r>
            <a:r>
              <a:rPr lang="sv-SE" sz="800" b="1" u="sng" dirty="0">
                <a:solidFill>
                  <a:schemeClr val="tx1"/>
                </a:solidFill>
                <a:latin typeface="Century Gothic" pitchFamily="34" charset="0"/>
              </a:rPr>
              <a:t>31 maj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.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sv-SE" sz="900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sv-SE" sz="9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sv-SE" sz="900" dirty="0">
                <a:latin typeface="Century Gothic" pitchFamily="34" charset="0"/>
              </a:rPr>
              <a:t/>
            </a:r>
            <a:br>
              <a:rPr lang="sv-SE" sz="900" dirty="0">
                <a:latin typeface="Century Gothic" pitchFamily="34" charset="0"/>
              </a:rPr>
            </a:br>
            <a:r>
              <a:rPr lang="sv-SE" sz="900" b="1" dirty="0">
                <a:latin typeface="Century Gothic" pitchFamily="34" charset="0"/>
              </a:rPr>
              <a:t/>
            </a:r>
            <a:br>
              <a:rPr lang="sv-SE" sz="900" b="1" dirty="0">
                <a:latin typeface="Century Gothic" pitchFamily="34" charset="0"/>
              </a:rPr>
            </a:br>
            <a:r>
              <a:rPr lang="sv-SE" sz="900" b="1" dirty="0">
                <a:latin typeface="Century Gothic" pitchFamily="34" charset="0"/>
              </a:rPr>
              <a:t/>
            </a:r>
            <a:br>
              <a:rPr lang="sv-SE" sz="900" b="1" dirty="0">
                <a:latin typeface="Century Gothic" pitchFamily="34" charset="0"/>
              </a:rPr>
            </a:br>
            <a:endParaRPr lang="sv-SE" sz="900" dirty="0"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1998065" cy="316273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5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4932000" cy="720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Kontakt</a:t>
            </a:r>
            <a:endParaRPr lang="sv-SE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sz="16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v-SE" sz="9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v-SE" sz="9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På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arkitektprovet.se hittar du mer 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information samt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exempel på tidigare prov. </a:t>
            </a:r>
            <a:endParaRPr lang="sv-SE" sz="9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Du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kan också kontakta 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info@arkitektprovet.se om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du har frågor.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6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00"/>
          </a:xfr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Arkitektprovet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2070073" cy="31627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00" y="2736000"/>
            <a:ext cx="4896544" cy="21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9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47950" y="1025996"/>
            <a:ext cx="5472000" cy="39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sv-SE" sz="24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24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24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Gör Arkitektprovet</a:t>
            </a:r>
          </a:p>
          <a:p>
            <a:pPr algn="ctr"/>
            <a:r>
              <a:rPr lang="sv-SE" sz="1200" dirty="0" smtClean="0">
                <a:solidFill>
                  <a:schemeClr val="bg1"/>
                </a:solidFill>
                <a:latin typeface="Century Gothic" pitchFamily="34" charset="0"/>
              </a:rPr>
              <a:t>En av tre vägar in på utbildningen</a:t>
            </a:r>
          </a:p>
          <a:p>
            <a:pPr marL="285750" indent="-285750" algn="ctr">
              <a:buFontTx/>
              <a:buChar char="-"/>
            </a:pPr>
            <a:endParaRPr lang="sv-SE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endParaRPr lang="sv-SE" dirty="0" smtClean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sv-SE" sz="1400" dirty="0" err="1" smtClean="0">
                <a:solidFill>
                  <a:schemeClr val="bg1"/>
                </a:solidFill>
                <a:latin typeface="Century Gothic" pitchFamily="34" charset="0"/>
              </a:rPr>
              <a:t>Provdagar</a:t>
            </a:r>
            <a:r>
              <a:rPr lang="sv-SE" sz="1400" dirty="0" smtClean="0">
                <a:solidFill>
                  <a:schemeClr val="bg1"/>
                </a:solidFill>
                <a:latin typeface="Century Gothic" pitchFamily="34" charset="0"/>
              </a:rPr>
              <a:t> 2017</a:t>
            </a:r>
          </a:p>
          <a:p>
            <a:pPr algn="ctr"/>
            <a:r>
              <a:rPr lang="sv-SE" sz="1400" dirty="0" smtClean="0">
                <a:solidFill>
                  <a:schemeClr val="bg1"/>
                </a:solidFill>
                <a:latin typeface="Century Gothic" pitchFamily="34" charset="0"/>
              </a:rPr>
              <a:t>Tisdag-onsdag 13-14 juni</a:t>
            </a:r>
          </a:p>
          <a:p>
            <a:pPr algn="ctr"/>
            <a:endParaRPr lang="sv-SE" sz="10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sz="1000" dirty="0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762871" y="378244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>
                <a:solidFill>
                  <a:schemeClr val="bg1"/>
                </a:solidFill>
                <a:latin typeface="Century Gothic" pitchFamily="34" charset="0"/>
              </a:rPr>
              <a:t>KOM IHÅG!</a:t>
            </a:r>
          </a:p>
          <a:p>
            <a:pPr algn="ctr"/>
            <a:endParaRPr lang="sv-SE" sz="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sv-SE" sz="800" b="1" dirty="0" smtClean="0">
                <a:solidFill>
                  <a:schemeClr val="bg1"/>
                </a:solidFill>
                <a:latin typeface="Century Gothic" pitchFamily="34" charset="0"/>
              </a:rPr>
              <a:t>Hemuppgiften</a:t>
            </a:r>
          </a:p>
          <a:p>
            <a:pPr algn="ctr"/>
            <a:r>
              <a:rPr lang="sv-SE" sz="800" b="1" dirty="0">
                <a:solidFill>
                  <a:schemeClr val="bg1"/>
                </a:solidFill>
                <a:latin typeface="Century Gothic" pitchFamily="34" charset="0"/>
              </a:rPr>
              <a:t>s</a:t>
            </a:r>
            <a:r>
              <a:rPr lang="sv-SE" sz="800" b="1" dirty="0" smtClean="0">
                <a:solidFill>
                  <a:schemeClr val="bg1"/>
                </a:solidFill>
                <a:latin typeface="Century Gothic" pitchFamily="34" charset="0"/>
              </a:rPr>
              <a:t>kall vara </a:t>
            </a:r>
            <a:r>
              <a:rPr lang="sv-SE" sz="800" b="1" u="sng" dirty="0" smtClean="0">
                <a:solidFill>
                  <a:schemeClr val="bg1"/>
                </a:solidFill>
                <a:latin typeface="Century Gothic" pitchFamily="34" charset="0"/>
              </a:rPr>
              <a:t>inlämnad </a:t>
            </a:r>
          </a:p>
          <a:p>
            <a:pPr algn="ctr"/>
            <a:r>
              <a:rPr lang="sv-SE" sz="800" b="1" u="sng" dirty="0">
                <a:solidFill>
                  <a:schemeClr val="bg1"/>
                </a:solidFill>
                <a:latin typeface="Century Gothic" pitchFamily="34" charset="0"/>
              </a:rPr>
              <a:t>p</a:t>
            </a:r>
            <a:r>
              <a:rPr lang="sv-SE" sz="800" b="1" u="sng" dirty="0" smtClean="0">
                <a:solidFill>
                  <a:schemeClr val="bg1"/>
                </a:solidFill>
                <a:latin typeface="Century Gothic" pitchFamily="34" charset="0"/>
              </a:rPr>
              <a:t>å lärosätet/kommit med posten</a:t>
            </a:r>
            <a:r>
              <a:rPr lang="sv-SE" sz="8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sv-SE" sz="800" b="1" u="sng" dirty="0" smtClean="0">
                <a:solidFill>
                  <a:schemeClr val="bg1"/>
                </a:solidFill>
                <a:latin typeface="Century Gothic" pitchFamily="34" charset="0"/>
              </a:rPr>
              <a:t>senast:</a:t>
            </a:r>
          </a:p>
          <a:p>
            <a:pPr algn="ctr"/>
            <a:endParaRPr lang="sv-SE" sz="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sv-SE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tisdagen den 18 april.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2142081" cy="316273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522511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Öka dina möjligheter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>
          <a:xfrm>
            <a:off x="432000" y="1944000"/>
            <a:ext cx="4968000" cy="352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Vad är Arkitektprovet?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800" dirty="0" smtClean="0">
                <a:solidFill>
                  <a:prstClr val="black"/>
                </a:solidFill>
                <a:latin typeface="Century Gothic" pitchFamily="34" charset="0"/>
              </a:rPr>
              <a:t>Arkitektprovet </a:t>
            </a:r>
            <a:r>
              <a:rPr lang="sv-SE" sz="800" dirty="0">
                <a:solidFill>
                  <a:prstClr val="black"/>
                </a:solidFill>
                <a:latin typeface="Century Gothic" pitchFamily="34" charset="0"/>
              </a:rPr>
              <a:t>är ett prov som används för urval bland behöriga </a:t>
            </a:r>
            <a:r>
              <a:rPr lang="sv-SE" sz="800" dirty="0" smtClean="0">
                <a:solidFill>
                  <a:prstClr val="black"/>
                </a:solidFill>
                <a:latin typeface="Century Gothic" pitchFamily="34" charset="0"/>
              </a:rPr>
              <a:t>sökande till följande arkitektutbildningar:</a:t>
            </a:r>
            <a:endParaRPr lang="sv-SE" sz="800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8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•Arkitektur CTH-45000, Chalmers tekniska högskola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•Arkitektutbildning LU-80040, Lunds universitet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•Arkitektutbildning KTH-32100, Kungliga Tekniska Högskolan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•Arkitektprogrammet UMU-01592, Umeå universitet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b="1" dirty="0">
                <a:solidFill>
                  <a:schemeClr val="tx1"/>
                </a:solidFill>
                <a:latin typeface="Century Gothic" pitchFamily="34" charset="0"/>
              </a:rPr>
              <a:t>Tips! Du ökar dina möjligheter att läsa till arkitekt genom att söka till alla utbildningarna.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8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8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Delprov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Provet består av två delar. Dels en  hemuppgift som läggs ut på arkitektprovet.se den 1 mars och dels uppgifter, vanligtvis 4-10 st. som görs under de s.k. provdagarna i juni. 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8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8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17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1700" b="1" dirty="0" smtClean="0">
              <a:solidFill>
                <a:schemeClr val="accent6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200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2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0503" y="5850532"/>
            <a:ext cx="1192136" cy="4571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 flipV="1">
            <a:off x="1962672" y="5850532"/>
            <a:ext cx="2088232" cy="45719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00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Öka dina möjligheter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>
          <a:xfrm>
            <a:off x="450503" y="1512000"/>
            <a:ext cx="4968552" cy="3636000"/>
          </a:xfrm>
          <a:noFill/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endParaRPr lang="sv-SE" sz="8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endParaRPr lang="sv-SE" sz="1300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Behörig sökande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Du måste vara behörig, via betyg eller reell kompetens, för att bli antagen till en arkitektutbildning.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Det finns olika sökvägar (urvalsgrupper) för att bli antagen: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•via betyg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•via högskoleprov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•via arkitektprov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Du kan söka via alla tre </a:t>
            </a:r>
            <a:r>
              <a:rPr lang="sv-SE" sz="1300" dirty="0" smtClean="0">
                <a:solidFill>
                  <a:prstClr val="black"/>
                </a:solidFill>
                <a:latin typeface="Century Gothic" pitchFamily="34" charset="0"/>
              </a:rPr>
              <a:t>urvalsgrupperna </a:t>
            </a: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samtidigt.</a:t>
            </a:r>
            <a:r>
              <a:rPr lang="sv-SE" sz="1300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 </a:t>
            </a:r>
            <a:r>
              <a:rPr lang="sv-SE" sz="1300" dirty="0">
                <a:solidFill>
                  <a:prstClr val="black"/>
                </a:solidFill>
                <a:latin typeface="Century Gothic" pitchFamily="34" charset="0"/>
              </a:rPr>
              <a:t>Om du inte har några meritpoäng ökar dina möjligheter att komma in på en arkitektutbildning genom att göra </a:t>
            </a:r>
            <a:r>
              <a:rPr lang="sv-SE" sz="1300" dirty="0" smtClean="0">
                <a:solidFill>
                  <a:prstClr val="black"/>
                </a:solidFill>
                <a:latin typeface="Century Gothic" pitchFamily="34" charset="0"/>
              </a:rPr>
              <a:t>Arkitektprovet.</a:t>
            </a:r>
            <a:endParaRPr lang="sv-SE" sz="1300" dirty="0">
              <a:solidFill>
                <a:prstClr val="black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13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Fördelning av platser</a:t>
            </a:r>
            <a:endParaRPr lang="sv-SE" sz="13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1300" dirty="0" smtClean="0">
                <a:solidFill>
                  <a:schemeClr val="tx1"/>
                </a:solidFill>
                <a:latin typeface="Century Gothic" pitchFamily="34" charset="0"/>
              </a:rPr>
              <a:t>I urvalet till de fyra arkitektutbildningarna går mellan en tredjedel och hälften av nybörjarplatserna till dem som har ett resultat från Arkitektprovet.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endParaRPr lang="sv-SE" sz="1000" b="1" dirty="0" smtClean="0">
              <a:solidFill>
                <a:srgbClr val="F79646">
                  <a:lumMod val="75000"/>
                </a:srgbClr>
              </a:solidFill>
              <a:latin typeface="Century Gothic" pitchFamily="34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sv-SE" sz="13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Gör </a:t>
            </a:r>
            <a:r>
              <a:rPr lang="sv-SE" sz="13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arkitektprovet </a:t>
            </a:r>
            <a:r>
              <a:rPr lang="sv-SE" sz="1300" b="1" dirty="0" smtClean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flera </a:t>
            </a:r>
            <a:r>
              <a:rPr lang="sv-SE" sz="1300" b="1" dirty="0">
                <a:solidFill>
                  <a:srgbClr val="F79646">
                    <a:lumMod val="75000"/>
                  </a:srgbClr>
                </a:solidFill>
                <a:latin typeface="Century Gothic" pitchFamily="34" charset="0"/>
              </a:rPr>
              <a:t>gånger!</a:t>
            </a:r>
            <a:endParaRPr lang="sv-SE" sz="1300" dirty="0">
              <a:solidFill>
                <a:srgbClr val="F79646">
                  <a:lumMod val="75000"/>
                </a:srgbClr>
              </a:solidFill>
              <a:latin typeface="Century Gothic" pitchFamily="34" charset="0"/>
            </a:endParaRPr>
          </a:p>
          <a:p>
            <a:pPr lvl="0">
              <a:lnSpc>
                <a:spcPct val="170000"/>
              </a:lnSpc>
            </a:pPr>
            <a:r>
              <a:rPr lang="sv-S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Arkitektprovsresultatet gäller det år du deltar. Du kan delta i Arkitektprovet vid varje nytt antagningstillfälle, en gång om året. Det är många som gör provet flera gånger i rad och till sist blir antagna.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289877" y="5776449"/>
            <a:ext cx="1352762" cy="4571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1980830" y="5778524"/>
            <a:ext cx="2070073" cy="7200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8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7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Anmäl dig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450503" y="1962100"/>
            <a:ext cx="4968552" cy="35283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Anmälan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1.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 Börja med att anmäla dig på </a:t>
            </a:r>
            <a:r>
              <a:rPr lang="sv-SE" sz="32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antagning.se</a:t>
            </a:r>
            <a:r>
              <a:rPr lang="sv-SE" sz="32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till den/de arkitektutbildningar du vill gå på.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sv-SE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Du ökar dina möjligheter att läsa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till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arkitekt genom att söka till alla utbildningarna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2.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Anmäl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dig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sedan till Arkitektprovet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genom att skicka in en hemuppgift till 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ett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 lärosäte, den gäller för bedömning på alla lärosätena. Du gör provdagarna på det lärosäte till vilket du skickat hemuppgiften. Om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du skickar en hemuppgift till flera lärosäten, </a:t>
            </a:r>
            <a:r>
              <a:rPr lang="sv-SE" sz="3200" b="1" dirty="0">
                <a:solidFill>
                  <a:schemeClr val="tx1"/>
                </a:solidFill>
                <a:latin typeface="Century Gothic" pitchFamily="34" charset="0"/>
              </a:rPr>
              <a:t>kommer 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endast den </a:t>
            </a:r>
            <a:r>
              <a:rPr lang="sv-SE" sz="3200" b="1" dirty="0">
                <a:solidFill>
                  <a:schemeClr val="tx1"/>
                </a:solidFill>
                <a:latin typeface="Century Gothic" pitchFamily="34" charset="0"/>
              </a:rPr>
              <a:t>hemuppgift att bedömas som är skickad till ditt 1:a 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handsval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, d.v.s. det lärosäte du valt att söka till i första hand på antagning.se.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Övriga inskickade alternativ kommer inte att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bedömas,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utan kastas.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Välj provort!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När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du skickar in din hemuppgift väljer du var du vill göra provdagarna, om du går vidare. Provorterna hittar du under respektive lärosäte längst bak i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denna folder.</a:t>
            </a:r>
            <a:endParaRPr lang="sv-SE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36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Anonymt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Arkitektprovet är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anonymt. Men det är viktigt att du följer instruktionerna för hemuppgiften då 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koordinatorerna för Arkitektprovet måste kunna koppla samman dig med din hemuppgift. </a:t>
            </a:r>
            <a:endParaRPr lang="sv-SE" sz="3200" b="1" dirty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200" b="1" dirty="0" smtClean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600" dirty="0"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9877" y="5490492"/>
            <a:ext cx="1352762" cy="33167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490492"/>
            <a:ext cx="2070073" cy="36004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5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7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Håll koll på tiderna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450503" y="1962100"/>
            <a:ext cx="4968552" cy="3528392"/>
          </a:xfrm>
        </p:spPr>
        <p:txBody>
          <a:bodyPr>
            <a:normAutofit fontScale="25000" lnSpcReduction="20000"/>
          </a:bodyPr>
          <a:lstStyle/>
          <a:p>
            <a:endParaRPr lang="sv-SE" dirty="0">
              <a:solidFill>
                <a:srgbClr val="3333DF"/>
              </a:solidFill>
            </a:endParaRPr>
          </a:p>
          <a:p>
            <a:pPr>
              <a:spcBef>
                <a:spcPts val="0"/>
              </a:spcBef>
            </a:pPr>
            <a:endParaRPr lang="sv-SE" sz="3200" dirty="0"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Hemuppgiften läggs ut</a:t>
            </a:r>
            <a:endParaRPr lang="sv-SE" sz="36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Senast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den </a:t>
            </a:r>
            <a:r>
              <a:rPr lang="sv-SE" sz="3200" b="1" u="sng" dirty="0" smtClean="0">
                <a:solidFill>
                  <a:schemeClr val="tx1"/>
                </a:solidFill>
                <a:latin typeface="Century Gothic" pitchFamily="34" charset="0"/>
              </a:rPr>
              <a:t>1 mars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finns instruktioner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för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hemuppgiften på hemsidan </a:t>
            </a:r>
            <a:r>
              <a:rPr lang="sv-SE" sz="32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arkitektprovet.se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. </a:t>
            </a:r>
            <a:endParaRPr lang="sv-SE" sz="36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32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Sista datum för anmälan och inlämning av hemuppgift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Senast den </a:t>
            </a:r>
            <a:r>
              <a:rPr lang="sv-SE" sz="3200" b="1" u="sng" dirty="0" smtClean="0">
                <a:solidFill>
                  <a:schemeClr val="tx1"/>
                </a:solidFill>
                <a:latin typeface="Century Gothic" pitchFamily="34" charset="0"/>
              </a:rPr>
              <a:t>18 april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skall hemuppgiften vara  inlämnad på lärosätena/kommit med posten.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H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emuppgift som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kommer efter detta datum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anses som försenad och beaktas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inte. </a:t>
            </a:r>
            <a:endParaRPr lang="sv-SE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3200" dirty="0">
              <a:solidFill>
                <a:srgbClr val="3333DF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Sista datum för besked om du gått vidare till provdagarna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Senast den </a:t>
            </a:r>
            <a:r>
              <a:rPr lang="sv-SE" sz="3200" b="1" u="sng" dirty="0" smtClean="0">
                <a:solidFill>
                  <a:schemeClr val="tx1"/>
                </a:solidFill>
                <a:latin typeface="Century Gothic" pitchFamily="34" charset="0"/>
              </a:rPr>
              <a:t>15 maj</a:t>
            </a:r>
            <a:r>
              <a:rPr lang="sv-SE" sz="32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får du besked om du gått vidare,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eller om du inte gått vidare, till </a:t>
            </a:r>
            <a:r>
              <a:rPr lang="sv-SE" sz="3200" dirty="0" err="1" smtClean="0">
                <a:solidFill>
                  <a:schemeClr val="tx1"/>
                </a:solidFill>
                <a:latin typeface="Century Gothic" pitchFamily="34" charset="0"/>
              </a:rPr>
              <a:t>provdagarna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 i juni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sv-SE" sz="2400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sv-SE" sz="32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6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Sista kompletteringsdag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Datum för sista </a:t>
            </a:r>
            <a:r>
              <a:rPr lang="sv-SE" sz="3200" dirty="0" smtClean="0">
                <a:solidFill>
                  <a:schemeClr val="tx1"/>
                </a:solidFill>
                <a:latin typeface="Century Gothic" pitchFamily="34" charset="0"/>
              </a:rPr>
              <a:t>kompletteringsdag hittar </a:t>
            </a:r>
            <a:r>
              <a:rPr lang="sv-SE" sz="3200" dirty="0">
                <a:solidFill>
                  <a:schemeClr val="tx1"/>
                </a:solidFill>
                <a:latin typeface="Century Gothic" pitchFamily="34" charset="0"/>
              </a:rPr>
              <a:t>du på antagning.se under ”Viktiga datum”. </a:t>
            </a:r>
            <a:endParaRPr lang="sv-SE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200" b="1" dirty="0" smtClean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3600" dirty="0"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9877" y="5490492"/>
            <a:ext cx="1352762" cy="33167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490492"/>
            <a:ext cx="2070073" cy="36004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55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Inför</a:t>
            </a:r>
            <a:r>
              <a:rPr lang="sv-SE" sz="24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provdagarna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2511" y="2034108"/>
            <a:ext cx="4824536" cy="35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Tidigare prov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På</a:t>
            </a:r>
            <a:r>
              <a:rPr lang="sv-SE" sz="800" dirty="0" smtClean="0">
                <a:solidFill>
                  <a:srgbClr val="3333DF"/>
                </a:solidFill>
                <a:latin typeface="Century Gothic" pitchFamily="34" charset="0"/>
              </a:rPr>
              <a:t> </a:t>
            </a:r>
            <a:r>
              <a:rPr lang="sv-SE" sz="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arkitektprovet.se</a:t>
            </a:r>
            <a:r>
              <a:rPr lang="sv-SE" sz="8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kan du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se exempel på tidigare hemuppgifter och provdagsuppgifter.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v-SE" sz="800" dirty="0"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Ta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med legitimation!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Till provdagen ska du ta med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dig en giltig legitimationshandling; </a:t>
            </a:r>
            <a:r>
              <a:rPr lang="sv-SE" sz="800" dirty="0" err="1">
                <a:solidFill>
                  <a:schemeClr val="tx1"/>
                </a:solidFill>
                <a:latin typeface="Century Gothic" pitchFamily="34" charset="0"/>
              </a:rPr>
              <a:t>Sis-märkt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 id-kort, nationellt id-kort, körkort eller EU-pass till provlokalen. </a:t>
            </a:r>
            <a:r>
              <a:rPr lang="sv-SE" sz="800" b="1" dirty="0" smtClean="0">
                <a:solidFill>
                  <a:schemeClr val="tx1"/>
                </a:solidFill>
                <a:latin typeface="Century Gothic" pitchFamily="34" charset="0"/>
              </a:rPr>
              <a:t>Observera att körkort från Finland, Island, Danmark och Norge inte gäller som legitimationshandling.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Funktionsvariation</a:t>
            </a:r>
            <a:endParaRPr lang="sv-SE" sz="900" b="1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Senast den </a:t>
            </a:r>
            <a:r>
              <a:rPr lang="sv-SE" sz="800" b="1" u="sng" dirty="0">
                <a:solidFill>
                  <a:schemeClr val="tx1"/>
                </a:solidFill>
                <a:latin typeface="Century Gothic" pitchFamily="34" charset="0"/>
              </a:rPr>
              <a:t>31 maj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ska </a:t>
            </a:r>
            <a:r>
              <a:rPr lang="sv-S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anmälan om 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detta, </a:t>
            </a:r>
            <a:r>
              <a:rPr lang="sv-S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inklusive 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läkarintyg, </a:t>
            </a:r>
            <a:r>
              <a:rPr lang="sv-S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ha 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inkommit till det lärosäte där du vill göra </a:t>
            </a:r>
            <a:r>
              <a:rPr lang="sv-SE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provdagarna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om du omfattas av detta. Börja med att kontakta </a:t>
            </a:r>
            <a:r>
              <a:rPr lang="sv-SE" sz="800" b="1" dirty="0" smtClean="0">
                <a:solidFill>
                  <a:srgbClr val="3333DF"/>
                </a:solidFill>
                <a:latin typeface="Century Gothic" panose="020B0502020202020204" pitchFamily="34" charset="0"/>
              </a:rPr>
              <a:t>info@arkitektprovet.se</a:t>
            </a:r>
            <a:r>
              <a:rPr lang="sv-SE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sv-SE" sz="800" b="1" dirty="0" smtClean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 lvl="0"/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/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1998065" cy="316273"/>
          </a:xfrm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90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Ta med till </a:t>
            </a:r>
            <a:r>
              <a:rPr lang="sv-SE" sz="2400" dirty="0" err="1" smtClean="0">
                <a:solidFill>
                  <a:schemeClr val="bg1"/>
                </a:solidFill>
                <a:latin typeface="Century Gothic" pitchFamily="34" charset="0"/>
              </a:rPr>
              <a:t>provdagarna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2511" y="2034108"/>
            <a:ext cx="4824536" cy="35283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v-SE" sz="800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Material och verktyg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som provdeltagarna får ta </a:t>
            </a: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med</a:t>
            </a:r>
            <a:b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Det som står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i listan nedan får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du ha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med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dig - inget annat.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 </a:t>
            </a: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Det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är inte säkert att du får lov att använda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allt under </a:t>
            </a:r>
            <a:r>
              <a:rPr lang="sv-SE" sz="800" dirty="0" err="1" smtClean="0">
                <a:solidFill>
                  <a:schemeClr val="tx1"/>
                </a:solidFill>
                <a:latin typeface="Century Gothic" pitchFamily="34" charset="0"/>
              </a:rPr>
              <a:t>provdagarna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Endast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det material/verktyg som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anges i respektive provuppgift får användas. 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sv-SE" sz="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 Färgkritor / Färgpennor</a:t>
            </a:r>
            <a:r>
              <a:rPr lang="sv-SE" sz="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 Andra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pennor,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t.ex. blyertspennor av olika hårdhetsgrad, tuschpennor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m.fl.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Vattenfärger /Akvarellfärger /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Penslar / Mugg till vatten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Pennvässare</a:t>
            </a:r>
            <a:r>
              <a:rPr lang="sv-SE" sz="800" b="1" dirty="0">
                <a:solidFill>
                  <a:schemeClr val="tx1"/>
                </a:solidFill>
                <a:latin typeface="Century Gothic" pitchFamily="34" charset="0"/>
              </a:rPr>
              <a:t> /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Suddgummi</a:t>
            </a:r>
            <a:r>
              <a:rPr lang="sv-SE" sz="8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v-SE" sz="800" b="1" dirty="0">
                <a:solidFill>
                  <a:schemeClr val="tx1"/>
                </a:solidFill>
                <a:latin typeface="Century Gothic" pitchFamily="34" charset="0"/>
              </a:rPr>
              <a:t>	</a:t>
            </a:r>
            <a:endParaRPr lang="sv-SE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• Linjal graderad till minst 30 cm </a:t>
            </a: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b="1" dirty="0" smtClean="0">
                <a:solidFill>
                  <a:schemeClr val="tx1"/>
                </a:solidFill>
                <a:latin typeface="Century Gothic" pitchFamily="34" charset="0"/>
              </a:rPr>
              <a:t>•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Vanlig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transparent tejp </a:t>
            </a:r>
            <a:endParaRPr lang="sv-SE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•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Hobbylim (flytande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lim) </a:t>
            </a:r>
            <a:r>
              <a:rPr lang="sv-SE" sz="800" b="1" dirty="0" smtClean="0">
                <a:solidFill>
                  <a:schemeClr val="tx1"/>
                </a:solidFill>
                <a:latin typeface="Century Gothic" pitchFamily="34" charset="0"/>
              </a:rPr>
              <a:t>/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Limstift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• Sax </a:t>
            </a:r>
            <a:r>
              <a:rPr lang="sv-SE" sz="800" b="1" dirty="0" smtClean="0">
                <a:solidFill>
                  <a:schemeClr val="tx1"/>
                </a:solidFill>
                <a:latin typeface="Century Gothic" pitchFamily="34" charset="0"/>
              </a:rPr>
              <a:t>/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Avbitartång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• </a:t>
            </a:r>
            <a:r>
              <a:rPr lang="sv-SE" sz="800" dirty="0">
                <a:solidFill>
                  <a:schemeClr val="tx1"/>
                </a:solidFill>
                <a:latin typeface="Century Gothic" pitchFamily="34" charset="0"/>
              </a:rPr>
              <a:t>1 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rulle sytråd (valfri färg</a:t>
            </a: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</a:p>
          <a:p>
            <a:pPr marL="171450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800" dirty="0" smtClean="0">
                <a:solidFill>
                  <a:schemeClr val="tx1"/>
                </a:solidFill>
                <a:latin typeface="Century Gothic" pitchFamily="34" charset="0"/>
              </a:rPr>
              <a:t>Tre st. dagstidningar</a:t>
            </a:r>
            <a:endParaRPr lang="sv-SE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/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sv-SE" sz="9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35746" y="5505894"/>
            <a:ext cx="1998065" cy="316273"/>
          </a:xfrm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114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504000" y="576000"/>
            <a:ext cx="4932000" cy="72008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chemeClr val="bg1"/>
                </a:solidFill>
                <a:latin typeface="Century Gothic" pitchFamily="34" charset="0"/>
              </a:rPr>
              <a:t>Att tänka på under provdagarna</a:t>
            </a:r>
            <a:endParaRPr lang="sv-SE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450503" y="2178124"/>
            <a:ext cx="4896544" cy="2952327"/>
          </a:xfrm>
        </p:spPr>
        <p:txBody>
          <a:bodyPr>
            <a:normAutofit/>
          </a:bodyPr>
          <a:lstStyle/>
          <a:p>
            <a:endParaRPr lang="sv-SE" sz="900" b="1" dirty="0" smtClean="0">
              <a:solidFill>
                <a:schemeClr val="accent6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Disponera tiden väl.</a:t>
            </a: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Läs igenom instruktionerna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noga.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Tänk på vilket format du skall använda.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Tänk på vilka material du skall använda.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Gör din egen tolkning.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Ta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det lugnt och koncentrera dig på ditt prov.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sv-SE" sz="9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sv-SE" sz="9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Koppla </a:t>
            </a:r>
            <a:r>
              <a:rPr lang="sv-SE" sz="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av under rasterna och ät en ordentlig lunch.</a:t>
            </a:r>
            <a:endParaRPr lang="sv-SE" sz="9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980830" y="5505895"/>
            <a:ext cx="2286097" cy="272629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5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898</Words>
  <Application>Microsoft Office PowerPoint</Application>
  <PresentationFormat>Custom</PresentationFormat>
  <Paragraphs>196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ARKITEKTPROVET</vt:lpstr>
      <vt:lpstr>PowerPoint Presentation</vt:lpstr>
      <vt:lpstr>Öka dina möjligheter</vt:lpstr>
      <vt:lpstr>Öka dina möjligheter</vt:lpstr>
      <vt:lpstr>Anmäl dig</vt:lpstr>
      <vt:lpstr>Håll koll på tiderna</vt:lpstr>
      <vt:lpstr>Inför provdagarna</vt:lpstr>
      <vt:lpstr>Ta med till provdagarna</vt:lpstr>
      <vt:lpstr>Att tänka på under provdagarna</vt:lpstr>
      <vt:lpstr>Vad juryn tittar på</vt:lpstr>
      <vt:lpstr>Provorter</vt:lpstr>
      <vt:lpstr>Kontakt</vt:lpstr>
      <vt:lpstr>Arkitektprovet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ARKITEKTPROVET</dc:title>
  <dc:creator>Sofi Jakobsson Edvardsson</dc:creator>
  <cp:lastModifiedBy>Martin Sjöstrand</cp:lastModifiedBy>
  <cp:revision>171</cp:revision>
  <cp:lastPrinted>2014-11-12T09:16:56Z</cp:lastPrinted>
  <dcterms:created xsi:type="dcterms:W3CDTF">2012-09-24T06:09:48Z</dcterms:created>
  <dcterms:modified xsi:type="dcterms:W3CDTF">2017-05-17T09:51:54Z</dcterms:modified>
  <cp:contentStatus/>
</cp:coreProperties>
</file>